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2" r:id="rId7"/>
    <p:sldId id="260" r:id="rId8"/>
    <p:sldId id="261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6DFC51-07CC-4CA2-8460-430FEA9896B8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35AAA-4F58-4270-8519-461AD02D3B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462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BE64E-AD3B-45FD-96A0-FAC47C6F0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7916DF-6B6A-4FB1-BB12-53DFEDEEF8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CEAB1-81E2-4E4D-9237-F197DF775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6762-997E-40DC-8136-133BD83ED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535F5-9881-4651-BE64-93306C94B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006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D1305-48DE-4F6F-9D45-69A0EF155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B6A7DD-5E74-4DD7-A360-0799510CD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B98B3-0393-43AA-8F2C-077ED1E0A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17964-7568-4833-BDB4-AB2A6C2FD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C6915-983A-414E-8BF6-2C6EC72B5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2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63AFE6-8B96-43E2-AFAC-A87871CA42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D4E7C-3F38-45B3-BC47-46FBFFBE1E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6B73D-7D88-47FB-BF82-BAF84FA7C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30199-2D27-4FB3-BE5A-3CC348F49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008CA-2F91-4A56-B49A-327CD83A2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93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 Slid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10575767" y="6497456"/>
            <a:ext cx="327200" cy="2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72011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-16805" y="6515965"/>
            <a:ext cx="10380024" cy="222264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16" y="0"/>
                </a:moveTo>
                <a:lnTo>
                  <a:pt x="21600" y="0"/>
                </a:lnTo>
                <a:lnTo>
                  <a:pt x="20983" y="21600"/>
                </a:lnTo>
                <a:lnTo>
                  <a:pt x="0" y="21600"/>
                </a:lnTo>
                <a:lnTo>
                  <a:pt x="16" y="0"/>
                </a:lnTo>
                <a:close/>
              </a:path>
            </a:pathLst>
          </a:custGeom>
          <a:solidFill>
            <a:srgbClr val="330217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Shape 63"/>
          <p:cNvSpPr/>
          <p:nvPr/>
        </p:nvSpPr>
        <p:spPr>
          <a:xfrm rot="10800000">
            <a:off x="10140185" y="6515952"/>
            <a:ext cx="2070000" cy="222264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57" y="0"/>
                </a:moveTo>
                <a:lnTo>
                  <a:pt x="21600" y="0"/>
                </a:lnTo>
                <a:lnTo>
                  <a:pt x="18508" y="21600"/>
                </a:lnTo>
                <a:lnTo>
                  <a:pt x="0" y="21600"/>
                </a:lnTo>
                <a:cubicBezTo>
                  <a:pt x="19" y="14400"/>
                  <a:pt x="38" y="7200"/>
                  <a:pt x="57" y="0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Shape 64"/>
          <p:cNvSpPr txBox="1"/>
          <p:nvPr/>
        </p:nvSpPr>
        <p:spPr>
          <a:xfrm>
            <a:off x="914403" y="6497456"/>
            <a:ext cx="6859600" cy="2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</a:pPr>
            <a:endParaRPr sz="1333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6016000" cy="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Source Sans Pro"/>
              <a:buNone/>
              <a:defRPr sz="32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marR="0" lvl="0" indent="-5418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3733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1219170" marR="0" lvl="1" indent="-5418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–"/>
              <a:defRPr sz="3733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828754" marR="0" lvl="2" indent="-5418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3733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2438339" marR="0" lvl="3" indent="-5418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–"/>
              <a:defRPr sz="3733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3047924" marR="0" lvl="4" indent="-5418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»"/>
              <a:defRPr sz="3733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3657509" marR="0" lvl="5" indent="-575719" algn="l" rtl="0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4267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4267093" marR="0" lvl="6" indent="-575719" algn="l" rtl="0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4267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4876678" marR="0" lvl="7" indent="-575719" algn="l" rtl="0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4267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5486263" marR="0" lvl="8" indent="-575719" algn="l" rtl="0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4267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pic>
        <p:nvPicPr>
          <p:cNvPr id="67" name="Shape 67" descr="nDsF53XPOnSC4A0236_eiPQO8tucDhqJEKFKc7Iao733-8CQUFcLfDtyK19GWzsTpXdNsR9D8AOX6lPbLAKRveXTlMSZ3w6UP5NquEKPr-6zKHlIlhkSNAK0kWKtSQPJHuqJf4i6klY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88949" y="223879"/>
            <a:ext cx="3383723" cy="67623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10575767" y="6497456"/>
            <a:ext cx="327200" cy="2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193205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-16805" y="6515965"/>
            <a:ext cx="10380024" cy="222264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16" y="0"/>
                </a:moveTo>
                <a:lnTo>
                  <a:pt x="21600" y="0"/>
                </a:lnTo>
                <a:lnTo>
                  <a:pt x="20983" y="21600"/>
                </a:lnTo>
                <a:lnTo>
                  <a:pt x="0" y="21600"/>
                </a:lnTo>
                <a:lnTo>
                  <a:pt x="16" y="0"/>
                </a:lnTo>
                <a:close/>
              </a:path>
            </a:pathLst>
          </a:custGeom>
          <a:solidFill>
            <a:srgbClr val="330217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Shape 71"/>
          <p:cNvSpPr/>
          <p:nvPr/>
        </p:nvSpPr>
        <p:spPr>
          <a:xfrm rot="10800000">
            <a:off x="10140185" y="6515952"/>
            <a:ext cx="2070000" cy="222264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57" y="0"/>
                </a:moveTo>
                <a:lnTo>
                  <a:pt x="21600" y="0"/>
                </a:lnTo>
                <a:lnTo>
                  <a:pt x="18508" y="21600"/>
                </a:lnTo>
                <a:lnTo>
                  <a:pt x="0" y="21600"/>
                </a:lnTo>
                <a:cubicBezTo>
                  <a:pt x="19" y="14400"/>
                  <a:pt x="38" y="7200"/>
                  <a:pt x="57" y="0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Shape 72"/>
          <p:cNvSpPr txBox="1"/>
          <p:nvPr/>
        </p:nvSpPr>
        <p:spPr>
          <a:xfrm>
            <a:off x="914403" y="6497456"/>
            <a:ext cx="6859600" cy="2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</a:pPr>
            <a:endParaRPr sz="1333" b="0" i="0" u="none" strike="noStrike" cap="none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6059600" cy="5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Source Sans Pro"/>
              <a:buNone/>
              <a:defRPr sz="32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667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09600" y="1159281"/>
            <a:ext cx="5384800" cy="49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609585" marR="0" lvl="0" indent="-507987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1219170" marR="0" lvl="1" indent="-507987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828754" marR="0" lvl="2" indent="-507987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2438339" marR="0" lvl="3" indent="-507987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3047924" marR="0" lvl="4" indent="-507987" algn="l" rtl="0">
              <a:lnSpc>
                <a:spcPct val="100000"/>
              </a:lnSpc>
              <a:spcBef>
                <a:spcPts val="667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3657509" marR="0" lvl="5" indent="-575719" algn="l" rtl="0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4267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4267093" marR="0" lvl="6" indent="-575719" algn="l" rtl="0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4267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4876678" marR="0" lvl="7" indent="-575719" algn="l" rtl="0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4267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5486263" marR="0" lvl="8" indent="-575719" algn="l" rtl="0">
              <a:lnSpc>
                <a:spcPct val="10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4267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pic>
        <p:nvPicPr>
          <p:cNvPr id="75" name="Shape 75" descr="nDsF53XPOnSC4A0236_eiPQO8tucDhqJEKFKc7Iao733-8CQUFcLfDtyK19GWzsTpXdNsR9D8AOX6lPbLAKRveXTlMSZ3w6UP5NquEKPr-6zKHlIlhkSNAK0kWKtSQPJHuqJf4i6klY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188949" y="223879"/>
            <a:ext cx="3383723" cy="67623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10575767" y="6497456"/>
            <a:ext cx="327200" cy="2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43876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4A81-D747-4162-B74F-05EE90FFB4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7A0FA-B117-4AEC-B04F-0E88E18D4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533B-FA91-479C-B560-4769D38CF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565C0E-6633-43CD-A982-C5A1F68D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0A5D6-3C05-4D77-99B3-38F287E57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369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446BB-64E1-486F-8859-C253678C7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CAB927-25D9-4B15-8321-298090110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13212-F703-437A-9D44-D20B91A95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875C6-7ECE-46C5-A184-FBDD481E2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C794A-0F22-400D-900C-B1DBD20DF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09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B0408-23AC-4349-93A5-5AB8C30AE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2C7EB-612A-4509-9A8D-05943AAE92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F8C6AD-1D8E-4699-A607-2A626918C5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8A3076-5B39-4F1D-880B-8EC81517B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2BF2F-3D1C-418C-B36A-DB354B504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EEC6A9-79FA-4D01-A91E-DB8A11B69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80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24E69-9BF9-4FD4-85E8-F4C44D643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F2AAAE-B491-43AF-85A0-87C808AF3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D5ADD-3D11-4C7E-BBEA-839FCBC04E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04CEC5-226D-4A5A-8109-C462593DA8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94546B-F182-4061-8622-3022E4B749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6A7D8C-11FF-40C4-ABA2-260286BB6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2BC2CF-71D4-4C9E-B5D6-4C77165F9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6FE0D5-645E-4663-A86D-BEBAC2F7D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502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6C94B-62D3-4EA6-A18A-F16237624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2BD728-47CB-478B-A0F0-51922DFB8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E59D8E-DCE3-4719-B717-31B6D8DA9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84E4A7-2702-44B5-A14C-A963B5A36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29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E0BBFA-3D50-42B6-A16D-80FD0004F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E81442-B3DF-4D89-86D2-8AEF1CBFA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1BBD9A-8E5F-43C0-9546-A2093A7C5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8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F226B-983D-40F4-B0A6-2210E0BC2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9DC48-5656-4B1B-BBC2-E0B9D834E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097F0E-0B8B-4E7D-9F91-FF839F4C4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87E44F-79A7-4076-8A0F-FDFAA4049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C3DE3-B0D3-4545-8B29-EEA9E30F6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1673A-87AF-4F89-8E43-08E5FC9D2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66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4D331-7278-4604-A4F2-C97D9C70E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382763-A57D-4383-9AAF-0BEE691155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E8652B-020A-411C-98B7-2F4A6C935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14B11-1E12-4C3C-8205-8DF6D041E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B43973-AFC1-4D1C-A57C-9BD63C061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CC9CB-1582-42CC-8102-B480C682F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34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282845-98E6-44E9-990D-1600FBDBC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835CC-E7A6-4CEF-80DC-D474FECDB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A2729-A8D5-4B97-A65F-56F56BD302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013453-D6F1-45B8-84A4-DC265EACE855}" type="datetimeFigureOut">
              <a:rPr lang="en-US" smtClean="0"/>
              <a:t>11/15/2018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A7157-2076-4038-9EB2-4FA4816B62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B1D36-53E2-4619-89F7-A95A7DD02F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5BB736-DB80-4FDF-A783-66F5EA777E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03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-16805" y="6515965"/>
            <a:ext cx="10380024" cy="222264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16" y="0"/>
                </a:moveTo>
                <a:lnTo>
                  <a:pt x="21600" y="0"/>
                </a:lnTo>
                <a:lnTo>
                  <a:pt x="20983" y="21600"/>
                </a:lnTo>
                <a:lnTo>
                  <a:pt x="0" y="21600"/>
                </a:lnTo>
                <a:lnTo>
                  <a:pt x="16" y="0"/>
                </a:lnTo>
                <a:close/>
              </a:path>
            </a:pathLst>
          </a:custGeom>
          <a:solidFill>
            <a:srgbClr val="330217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Shape 52"/>
          <p:cNvSpPr/>
          <p:nvPr/>
        </p:nvSpPr>
        <p:spPr>
          <a:xfrm rot="10800000">
            <a:off x="10140185" y="6515952"/>
            <a:ext cx="2070000" cy="222264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57" y="0"/>
                </a:moveTo>
                <a:lnTo>
                  <a:pt x="21600" y="0"/>
                </a:lnTo>
                <a:lnTo>
                  <a:pt x="18508" y="21600"/>
                </a:lnTo>
                <a:lnTo>
                  <a:pt x="0" y="21600"/>
                </a:lnTo>
                <a:cubicBezTo>
                  <a:pt x="19" y="14400"/>
                  <a:pt x="38" y="7200"/>
                  <a:pt x="57" y="0"/>
                </a:cubicBezTo>
                <a:close/>
              </a:path>
            </a:pathLst>
          </a:custGeom>
          <a:solidFill>
            <a:srgbClr val="808080"/>
          </a:solidFill>
          <a:ln>
            <a:noFill/>
          </a:ln>
        </p:spPr>
        <p:txBody>
          <a:bodyPr spcFirstLastPara="1" wrap="square" lIns="60933" tIns="60933" rIns="60933" bIns="60933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2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10575767" y="6497456"/>
            <a:ext cx="327200" cy="2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  <a:defRPr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Shape 54"/>
          <p:cNvSpPr txBox="1"/>
          <p:nvPr/>
        </p:nvSpPr>
        <p:spPr>
          <a:xfrm>
            <a:off x="914403" y="6497456"/>
            <a:ext cx="6859600" cy="2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Source Sans Pro"/>
              <a:buNone/>
            </a:pPr>
            <a:r>
              <a:rPr lang="en" sz="1333" b="0" i="0" u="none" strike="noStrike" cap="none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Edit Master Slide - Department Name or Program Title Here</a:t>
            </a:r>
            <a:endParaRPr sz="2400"/>
          </a:p>
        </p:txBody>
      </p:sp>
      <p:pic>
        <p:nvPicPr>
          <p:cNvPr id="55" name="Shape 55" descr="Picture 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283606" y="191591"/>
            <a:ext cx="2737365" cy="6577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Shape 56" descr="Picture 6"/>
          <p:cNvPicPr preferRelativeResize="0"/>
          <p:nvPr/>
        </p:nvPicPr>
        <p:blipFill rotWithShape="1">
          <a:blip r:embed="rId6">
            <a:alphaModFix/>
          </a:blip>
          <a:srcRect r="13636"/>
          <a:stretch/>
        </p:blipFill>
        <p:spPr>
          <a:xfrm>
            <a:off x="-72" y="-2"/>
            <a:ext cx="12192071" cy="686890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609600" y="92075"/>
            <a:ext cx="10972800" cy="1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0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0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0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0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0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0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0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0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Sans Pro"/>
              <a:buNone/>
              <a:defRPr sz="2000" b="1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8377732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/>
        </p:nvSpPr>
        <p:spPr>
          <a:xfrm>
            <a:off x="2212430" y="4990428"/>
            <a:ext cx="9173200" cy="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t" anchorCtr="0">
            <a:noAutofit/>
          </a:bodyPr>
          <a:lstStyle/>
          <a:p>
            <a:pPr algn="ctr" defTabSz="1219170">
              <a:buClr>
                <a:srgbClr val="FFFFFF"/>
              </a:buClr>
              <a:buSzPts val="1800"/>
            </a:pPr>
            <a:r>
              <a:rPr lang="en-US" sz="3200" kern="0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Dwarkanath </a:t>
            </a:r>
            <a:r>
              <a:rPr lang="en-US" sz="3200" kern="0" dirty="0" err="1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Prabhu</a:t>
            </a:r>
            <a:endParaRPr sz="3200" kern="0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algn="ctr" defTabSz="1219170">
              <a:buClr>
                <a:srgbClr val="FFFFFF"/>
              </a:buClr>
              <a:buSzPts val="1800"/>
            </a:pPr>
            <a:endParaRPr sz="3200" kern="0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2" name="Shape 82"/>
          <p:cNvSpPr txBox="1"/>
          <p:nvPr/>
        </p:nvSpPr>
        <p:spPr>
          <a:xfrm>
            <a:off x="2212430" y="3245612"/>
            <a:ext cx="9173200" cy="6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t" anchorCtr="0">
            <a:noAutofit/>
          </a:bodyPr>
          <a:lstStyle/>
          <a:p>
            <a:pPr algn="ctr" defTabSz="1219170">
              <a:buClr>
                <a:srgbClr val="FFFFFF"/>
              </a:buClr>
              <a:buSzPts val="3600"/>
            </a:pPr>
            <a:r>
              <a:rPr lang="en-US" sz="4800" kern="0" dirty="0">
                <a:solidFill>
                  <a:schemeClr val="bg1"/>
                </a:solidFill>
                <a:cs typeface="Arial"/>
                <a:sym typeface="Arial"/>
              </a:rPr>
              <a:t>Skin Lesion Analysis Towards Melanoma Detection</a:t>
            </a:r>
            <a:endParaRPr sz="4800" kern="0" dirty="0">
              <a:solidFill>
                <a:schemeClr val="bg1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D0FD7E-7AB6-4B59-90E6-7D659C928F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97" b="8232"/>
          <a:stretch/>
        </p:blipFill>
        <p:spPr>
          <a:xfrm>
            <a:off x="4150477" y="1537254"/>
            <a:ext cx="5297107" cy="1152940"/>
          </a:xfrm>
          <a:prstGeom prst="rect">
            <a:avLst/>
          </a:prstGeom>
        </p:spPr>
      </p:pic>
      <p:sp>
        <p:nvSpPr>
          <p:cNvPr id="8" name="Shape 81">
            <a:extLst>
              <a:ext uri="{FF2B5EF4-FFF2-40B4-BE49-F238E27FC236}">
                <a16:creationId xmlns:a16="http://schemas.microsoft.com/office/drawing/2014/main" id="{9272EE4A-DA49-4578-83E4-BE52A34AC936}"/>
              </a:ext>
            </a:extLst>
          </p:cNvPr>
          <p:cNvSpPr txBox="1"/>
          <p:nvPr/>
        </p:nvSpPr>
        <p:spPr>
          <a:xfrm>
            <a:off x="2212430" y="5652050"/>
            <a:ext cx="9173200" cy="36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33" tIns="60933" rIns="60933" bIns="60933" anchor="t" anchorCtr="0">
            <a:noAutofit/>
          </a:bodyPr>
          <a:lstStyle/>
          <a:p>
            <a:pPr algn="ctr" defTabSz="1219170">
              <a:buClr>
                <a:srgbClr val="FFFFFF"/>
              </a:buClr>
              <a:buSzPts val="1800"/>
            </a:pPr>
            <a:r>
              <a:rPr lang="en-US" sz="1600" kern="0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Directed Studies Update</a:t>
            </a:r>
          </a:p>
          <a:p>
            <a:pPr algn="ctr" defTabSz="1219170">
              <a:buClr>
                <a:srgbClr val="FFFFFF"/>
              </a:buClr>
              <a:buSzPts val="1800"/>
            </a:pPr>
            <a:r>
              <a:rPr lang="en-US" sz="1600" kern="0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Nov 16, 2018</a:t>
            </a:r>
            <a:endParaRPr sz="1600" kern="0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algn="ctr" defTabSz="1219170">
              <a:buClr>
                <a:srgbClr val="FFFFFF"/>
              </a:buClr>
              <a:buSzPts val="1800"/>
            </a:pPr>
            <a:endParaRPr sz="1600" kern="0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66BEF-B03B-4EE1-B50A-CA5C5688F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ISIC Challenge Tasks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0BE935-9C21-4CF4-B135-4963968FE3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42"/>
          <a:stretch/>
        </p:blipFill>
        <p:spPr>
          <a:xfrm>
            <a:off x="1726840" y="2147874"/>
            <a:ext cx="1674909" cy="32513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F90F47-4C29-4A28-A5CF-1464BA30852A}"/>
              </a:ext>
            </a:extLst>
          </p:cNvPr>
          <p:cNvSpPr txBox="1"/>
          <p:nvPr/>
        </p:nvSpPr>
        <p:spPr>
          <a:xfrm>
            <a:off x="1323025" y="1438897"/>
            <a:ext cx="2482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Task 1: Lesion Boundary </a:t>
            </a:r>
          </a:p>
          <a:p>
            <a:pPr algn="ctr"/>
            <a:r>
              <a:rPr lang="en-US" dirty="0"/>
              <a:t>Segmentation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E15F1C-CCCE-4A48-9010-051609759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35236" y="3173933"/>
            <a:ext cx="3255264" cy="12031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2716C79-AF0F-4094-A892-0DA6D3B3273C}"/>
              </a:ext>
            </a:extLst>
          </p:cNvPr>
          <p:cNvSpPr txBox="1"/>
          <p:nvPr/>
        </p:nvSpPr>
        <p:spPr>
          <a:xfrm>
            <a:off x="4853627" y="1438897"/>
            <a:ext cx="2418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dirty="0"/>
              <a:t>Task 2: Lesion Attribute </a:t>
            </a:r>
          </a:p>
          <a:p>
            <a:pPr algn="ctr" fontAlgn="base"/>
            <a:r>
              <a:rPr lang="en-US" dirty="0"/>
              <a:t>Detection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BAE0889-01DB-4A33-A989-E2A1B7B896C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169"/>
          <a:stretch/>
        </p:blipFill>
        <p:spPr>
          <a:xfrm>
            <a:off x="8807584" y="2147874"/>
            <a:ext cx="1514344" cy="325526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4D8D5E-7CFC-4AAA-893A-CFC84136DA41}"/>
              </a:ext>
            </a:extLst>
          </p:cNvPr>
          <p:cNvSpPr txBox="1"/>
          <p:nvPr/>
        </p:nvSpPr>
        <p:spPr>
          <a:xfrm>
            <a:off x="8358529" y="1438897"/>
            <a:ext cx="2412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base"/>
            <a:r>
              <a:rPr lang="en-US" dirty="0"/>
              <a:t>Task 3: Lesion Diagnosis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1FB9BF-D6CE-4C46-99C7-EE1137BB39E3}"/>
              </a:ext>
            </a:extLst>
          </p:cNvPr>
          <p:cNvSpPr txBox="1"/>
          <p:nvPr/>
        </p:nvSpPr>
        <p:spPr>
          <a:xfrm>
            <a:off x="838200" y="6042991"/>
            <a:ext cx="10515600" cy="369332"/>
          </a:xfrm>
          <a:prstGeom prst="rect">
            <a:avLst/>
          </a:prstGeom>
          <a:solidFill>
            <a:srgbClr val="5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Working on Tasks 1 and 3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102B06A-28EF-4DEE-BBE3-6E2CB494CD62}"/>
              </a:ext>
            </a:extLst>
          </p:cNvPr>
          <p:cNvSpPr/>
          <p:nvPr/>
        </p:nvSpPr>
        <p:spPr>
          <a:xfrm>
            <a:off x="967407" y="1376250"/>
            <a:ext cx="3193774" cy="44016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ECEE46B-314D-4125-9958-0462FD97FAB8}"/>
              </a:ext>
            </a:extLst>
          </p:cNvPr>
          <p:cNvSpPr/>
          <p:nvPr/>
        </p:nvSpPr>
        <p:spPr>
          <a:xfrm>
            <a:off x="4465981" y="1376250"/>
            <a:ext cx="3193774" cy="44016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BB41340-41B1-4D25-8130-B0343A59125C}"/>
              </a:ext>
            </a:extLst>
          </p:cNvPr>
          <p:cNvSpPr/>
          <p:nvPr/>
        </p:nvSpPr>
        <p:spPr>
          <a:xfrm>
            <a:off x="7967869" y="1376249"/>
            <a:ext cx="3193774" cy="44016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440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02EAB-C952-4512-A3A0-C3D29F7A0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3 Dataset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ABA60A-D572-42DB-9FF5-1762AF431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299" y="1806643"/>
            <a:ext cx="6907695" cy="4605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720992-62AB-49C1-B4E3-B84F2A083154}"/>
              </a:ext>
            </a:extLst>
          </p:cNvPr>
          <p:cNvSpPr txBox="1"/>
          <p:nvPr/>
        </p:nvSpPr>
        <p:spPr>
          <a:xfrm>
            <a:off x="838201" y="1806643"/>
            <a:ext cx="483373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10,015 images in the labeled training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sample images from the dataset and their labels are shown on the right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labels are in a CSV file in the form of one-hot vectors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no missing labels and all images are classified into one of 7 classes: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Melanoma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Melanocytic nevus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Basal cell carcinoma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Actinic keratosis / Bowen’s disease (intraepithelial carcinoma)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Benign keratosis (solar lentigo / seborrheic keratosis / lichen planus-like keratosis)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Dermatofibroma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Vascular lesion</a:t>
            </a:r>
          </a:p>
        </p:txBody>
      </p:sp>
    </p:spTree>
    <p:extLst>
      <p:ext uri="{BB962C8B-B14F-4D97-AF65-F5344CB8AC3E}">
        <p14:creationId xmlns:p14="http://schemas.microsoft.com/office/powerpoint/2010/main" val="1265090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5E3AE-1EF5-45A7-A99B-719CB35D4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Preprocessing and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14355-1CAE-4BFE-B92E-A7AADA546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Load Images and Resize</a:t>
            </a:r>
          </a:p>
          <a:p>
            <a:pPr lvl="1"/>
            <a:r>
              <a:rPr lang="en-US" dirty="0"/>
              <a:t>The images are of all size 600x450</a:t>
            </a:r>
          </a:p>
          <a:p>
            <a:pPr lvl="1"/>
            <a:r>
              <a:rPr lang="en-US" dirty="0"/>
              <a:t>In order to use a pretrained model, trained on ImageNet data the images needed to be resized to ImageNet input dimensions </a:t>
            </a:r>
            <a:r>
              <a:rPr lang="en-US" dirty="0" err="1"/>
              <a:t>i.e</a:t>
            </a:r>
            <a:r>
              <a:rPr lang="en-US" dirty="0"/>
              <a:t> 224 x 224</a:t>
            </a:r>
          </a:p>
          <a:p>
            <a:r>
              <a:rPr lang="en-US" dirty="0"/>
              <a:t>Data Augmentation</a:t>
            </a:r>
          </a:p>
          <a:p>
            <a:pPr lvl="1"/>
            <a:r>
              <a:rPr lang="en-US" dirty="0"/>
              <a:t>Created mirror images of all images to double the dataset</a:t>
            </a:r>
          </a:p>
          <a:p>
            <a:pPr lvl="1"/>
            <a:r>
              <a:rPr lang="en-US" dirty="0"/>
              <a:t>Labels were kept constant </a:t>
            </a:r>
          </a:p>
          <a:p>
            <a:r>
              <a:rPr lang="en-US" dirty="0"/>
              <a:t>Make training and validation sets</a:t>
            </a:r>
          </a:p>
          <a:p>
            <a:pPr lvl="1"/>
            <a:r>
              <a:rPr lang="en-US" dirty="0"/>
              <a:t>To test the model 10% of the training set (~1000 images) was withheld to make a validation set</a:t>
            </a:r>
          </a:p>
          <a:p>
            <a:pPr lvl="1"/>
            <a:r>
              <a:rPr lang="en-US" dirty="0"/>
              <a:t>Choice of hyperparameters (number of epochs, learning rate etc.) will be based on model performance on the validation set</a:t>
            </a:r>
          </a:p>
          <a:p>
            <a:r>
              <a:rPr lang="en-US" dirty="0"/>
              <a:t>Testing with a small pretrained model</a:t>
            </a:r>
          </a:p>
          <a:p>
            <a:pPr lvl="1"/>
            <a:r>
              <a:rPr lang="en-US" dirty="0"/>
              <a:t>Trained the last layer of a small VGG19 model with pretrained weights on a sample of the dataset (20%)</a:t>
            </a:r>
          </a:p>
          <a:p>
            <a:pPr lvl="1"/>
            <a:r>
              <a:rPr lang="en-US" dirty="0"/>
              <a:t>Achieved 70% accuracy but the dataset is heavily imbalanced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461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F830AE-E5E2-4BC8-BC45-DC57220B3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Correcting Class Imbalance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4F976A-FD19-45C1-BE27-192038E94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378590"/>
            <a:ext cx="6691003" cy="33455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308E2E-666D-415E-949D-427EDB96B043}"/>
              </a:ext>
            </a:extLst>
          </p:cNvPr>
          <p:cNvSpPr txBox="1"/>
          <p:nvPr/>
        </p:nvSpPr>
        <p:spPr>
          <a:xfrm>
            <a:off x="993913" y="4664767"/>
            <a:ext cx="85934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Approximately 70% of the images belong to only one class (Melanocytic nevus)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Hence, 70% accuracy can be achieved simply by predicted all images to be of that class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Possible corrections: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Change loss function to be weighted by classes i.e. penalize the dominating class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a bigger model with skip connections (</a:t>
            </a:r>
            <a:r>
              <a:rPr lang="en-US" dirty="0" err="1"/>
              <a:t>ResNet</a:t>
            </a:r>
            <a:r>
              <a:rPr lang="en-US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Oversample images of less frequent classes </a:t>
            </a:r>
          </a:p>
        </p:txBody>
      </p:sp>
    </p:spTree>
    <p:extLst>
      <p:ext uri="{BB962C8B-B14F-4D97-AF65-F5344CB8AC3E}">
        <p14:creationId xmlns:p14="http://schemas.microsoft.com/office/powerpoint/2010/main" val="3747199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8ACF5-4E07-4AAC-98E6-B8F7A9C2B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Results From Using ResNet50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DBA3173-3399-4E29-9769-B76425050A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50" y="1840603"/>
            <a:ext cx="4654048" cy="34905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4AA620-39B9-4027-9C1D-ABCFF4194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0830" y="2012880"/>
            <a:ext cx="3324225" cy="21431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F432662-6A40-4FE4-B45A-6225EDBA5DBD}"/>
              </a:ext>
            </a:extLst>
          </p:cNvPr>
          <p:cNvSpPr txBox="1"/>
          <p:nvPr/>
        </p:nvSpPr>
        <p:spPr>
          <a:xfrm>
            <a:off x="2248026" y="1413689"/>
            <a:ext cx="1402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Training Loss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1FFB28-D81B-4F6F-9868-B4BEC453147C}"/>
              </a:ext>
            </a:extLst>
          </p:cNvPr>
          <p:cNvSpPr txBox="1"/>
          <p:nvPr/>
        </p:nvSpPr>
        <p:spPr>
          <a:xfrm>
            <a:off x="5479214" y="1413689"/>
            <a:ext cx="2647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Training Confusion Matrix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B4F86A2-61F2-46FB-B48B-06D68ECC27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0353343"/>
              </p:ext>
            </p:extLst>
          </p:nvPr>
        </p:nvGraphicFramePr>
        <p:xfrm>
          <a:off x="5264598" y="4424878"/>
          <a:ext cx="6691629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30543">
                  <a:extLst>
                    <a:ext uri="{9D8B030D-6E8A-4147-A177-3AD203B41FA5}">
                      <a16:colId xmlns:a16="http://schemas.microsoft.com/office/drawing/2014/main" val="846741345"/>
                    </a:ext>
                  </a:extLst>
                </a:gridCol>
                <a:gridCol w="2230543">
                  <a:extLst>
                    <a:ext uri="{9D8B030D-6E8A-4147-A177-3AD203B41FA5}">
                      <a16:colId xmlns:a16="http://schemas.microsoft.com/office/drawing/2014/main" val="2178395377"/>
                    </a:ext>
                  </a:extLst>
                </a:gridCol>
                <a:gridCol w="2230543">
                  <a:extLst>
                    <a:ext uri="{9D8B030D-6E8A-4147-A177-3AD203B41FA5}">
                      <a16:colId xmlns:a16="http://schemas.microsoft.com/office/drawing/2014/main" val="13205703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Training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Validation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778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93.99%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86.57%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2306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92.92%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78.61%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315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66.07%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52.13%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40910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77.22%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62.69%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93537"/>
                  </a:ext>
                </a:extLst>
              </a:tr>
            </a:tbl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F3C9B975-D59A-46A9-BA92-21687A4B6E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420" y="2012880"/>
            <a:ext cx="3190875" cy="20859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0CED0FE-A6DE-4E3D-BCE1-367D65035453}"/>
              </a:ext>
            </a:extLst>
          </p:cNvPr>
          <p:cNvSpPr txBox="1"/>
          <p:nvPr/>
        </p:nvSpPr>
        <p:spPr>
          <a:xfrm>
            <a:off x="8931511" y="1413689"/>
            <a:ext cx="2854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Validation 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565827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09B23-DD26-40C5-8B70-37CC9CECA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 and Other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E6C16-B451-4A75-8C1D-B23495EEB9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38391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Task 3 Next Steps:</a:t>
            </a:r>
          </a:p>
          <a:p>
            <a:pPr lvl="1"/>
            <a:r>
              <a:rPr lang="en-US" dirty="0"/>
              <a:t>Oversampling of low frequency classes to correct class imbalance</a:t>
            </a:r>
          </a:p>
          <a:p>
            <a:pPr lvl="1"/>
            <a:r>
              <a:rPr lang="en-US" dirty="0"/>
              <a:t>Tune hyperparameters to achieve benchmark</a:t>
            </a:r>
          </a:p>
          <a:p>
            <a:pPr lvl="1"/>
            <a:r>
              <a:rPr lang="en-US" dirty="0"/>
              <a:t>Try ensemble models</a:t>
            </a:r>
          </a:p>
          <a:p>
            <a:pPr lvl="1"/>
            <a:r>
              <a:rPr lang="en-US" dirty="0"/>
              <a:t>Save trained model to file for quicker predictions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Task 1 update:</a:t>
            </a:r>
          </a:p>
          <a:p>
            <a:pPr lvl="1"/>
            <a:r>
              <a:rPr lang="en-US" dirty="0"/>
              <a:t>Load and resize images and labels to 512x512 </a:t>
            </a:r>
          </a:p>
          <a:p>
            <a:pPr lvl="1"/>
            <a:r>
              <a:rPr lang="en-US" dirty="0"/>
              <a:t>Define evaluation metric – Jaccard Index</a:t>
            </a:r>
          </a:p>
          <a:p>
            <a:pPr lvl="1"/>
            <a:r>
              <a:rPr lang="en-US" dirty="0"/>
              <a:t>Flip images and labels for data augmentation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Task 1 Next Steps:</a:t>
            </a:r>
          </a:p>
          <a:p>
            <a:pPr lvl="1"/>
            <a:r>
              <a:rPr lang="en-US" dirty="0"/>
              <a:t>Train CNN for lesion boundary segmentation</a:t>
            </a:r>
          </a:p>
          <a:p>
            <a:pPr lvl="1"/>
            <a:r>
              <a:rPr lang="en-US" dirty="0"/>
              <a:t>Try random cropping and color correction for data augmentation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49B0F0-C8FD-4185-93B1-963FBBB16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3072" y="3147979"/>
            <a:ext cx="3137244" cy="232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127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F57FED-366C-45BB-9976-000130110173}"/>
              </a:ext>
            </a:extLst>
          </p:cNvPr>
          <p:cNvSpPr txBox="1"/>
          <p:nvPr/>
        </p:nvSpPr>
        <p:spPr>
          <a:xfrm>
            <a:off x="4080096" y="3061252"/>
            <a:ext cx="4031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07068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</TotalTime>
  <Words>457</Words>
  <Application>Microsoft Office PowerPoint</Application>
  <PresentationFormat>Widescreen</PresentationFormat>
  <Paragraphs>78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Source Sans Pro</vt:lpstr>
      <vt:lpstr>Office Theme</vt:lpstr>
      <vt:lpstr>1_Office Theme</vt:lpstr>
      <vt:lpstr>PowerPoint Presentation</vt:lpstr>
      <vt:lpstr>ISIC Challenge Tasks</vt:lpstr>
      <vt:lpstr>Task 3 Dataset</vt:lpstr>
      <vt:lpstr>Image Preprocessing and Training</vt:lpstr>
      <vt:lpstr>Correcting Class Imbalance</vt:lpstr>
      <vt:lpstr>Results From Using ResNet50</vt:lpstr>
      <vt:lpstr>Next Steps and Other Tasks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Dwarkanath</dc:creator>
  <cp:lastModifiedBy>Dwarkanath</cp:lastModifiedBy>
  <cp:revision>15</cp:revision>
  <dcterms:created xsi:type="dcterms:W3CDTF">2018-11-14T04:59:16Z</dcterms:created>
  <dcterms:modified xsi:type="dcterms:W3CDTF">2018-11-15T23:12:49Z</dcterms:modified>
</cp:coreProperties>
</file>

<file path=docProps/thumbnail.jpeg>
</file>